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8DB2B-E758-481E-9808-38314A3C766A}" type="datetimeFigureOut">
              <a:rPr lang="es-MX" smtClean="0"/>
              <a:t>05/09/2025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2F9EEDA5-DC6C-4621-85A7-4881E8C80F47}" type="slidenum">
              <a:rPr lang="es-MX" smtClean="0"/>
              <a:t>‹Nº›</a:t>
            </a:fld>
            <a:endParaRPr lang="es-MX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9704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8DB2B-E758-481E-9808-38314A3C766A}" type="datetimeFigureOut">
              <a:rPr lang="es-MX" smtClean="0"/>
              <a:t>05/09/2025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EEDA5-DC6C-4621-85A7-4881E8C80F47}" type="slidenum">
              <a:rPr lang="es-MX" smtClean="0"/>
              <a:t>‹Nº›</a:t>
            </a:fld>
            <a:endParaRPr lang="es-MX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530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8DB2B-E758-481E-9808-38314A3C766A}" type="datetimeFigureOut">
              <a:rPr lang="es-MX" smtClean="0"/>
              <a:t>05/09/2025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EEDA5-DC6C-4621-85A7-4881E8C80F47}" type="slidenum">
              <a:rPr lang="es-MX" smtClean="0"/>
              <a:t>‹Nº›</a:t>
            </a:fld>
            <a:endParaRPr lang="es-MX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270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8DB2B-E758-481E-9808-38314A3C766A}" type="datetimeFigureOut">
              <a:rPr lang="es-MX" smtClean="0"/>
              <a:t>05/09/2025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EEDA5-DC6C-4621-85A7-4881E8C80F47}" type="slidenum">
              <a:rPr lang="es-MX" smtClean="0"/>
              <a:t>‹Nº›</a:t>
            </a:fld>
            <a:endParaRPr lang="es-MX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9177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8DB2B-E758-481E-9808-38314A3C766A}" type="datetimeFigureOut">
              <a:rPr lang="es-MX" smtClean="0"/>
              <a:t>05/09/2025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EEDA5-DC6C-4621-85A7-4881E8C80F47}" type="slidenum">
              <a:rPr lang="es-MX" smtClean="0"/>
              <a:t>‹Nº›</a:t>
            </a:fld>
            <a:endParaRPr lang="es-MX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2307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8DB2B-E758-481E-9808-38314A3C766A}" type="datetimeFigureOut">
              <a:rPr lang="es-MX" smtClean="0"/>
              <a:t>05/09/2025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EEDA5-DC6C-4621-85A7-4881E8C80F47}" type="slidenum">
              <a:rPr lang="es-MX" smtClean="0"/>
              <a:t>‹Nº›</a:t>
            </a:fld>
            <a:endParaRPr lang="es-MX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5418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8DB2B-E758-481E-9808-38314A3C766A}" type="datetimeFigureOut">
              <a:rPr lang="es-MX" smtClean="0"/>
              <a:t>05/09/2025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EEDA5-DC6C-4621-85A7-4881E8C80F47}" type="slidenum">
              <a:rPr lang="es-MX" smtClean="0"/>
              <a:t>‹Nº›</a:t>
            </a:fld>
            <a:endParaRPr lang="es-MX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5234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8DB2B-E758-481E-9808-38314A3C766A}" type="datetimeFigureOut">
              <a:rPr lang="es-MX" smtClean="0"/>
              <a:t>05/09/2025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EEDA5-DC6C-4621-85A7-4881E8C80F47}" type="slidenum">
              <a:rPr lang="es-MX" smtClean="0"/>
              <a:t>‹Nº›</a:t>
            </a:fld>
            <a:endParaRPr lang="es-MX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435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8DB2B-E758-481E-9808-38314A3C766A}" type="datetimeFigureOut">
              <a:rPr lang="es-MX" smtClean="0"/>
              <a:t>05/09/2025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EEDA5-DC6C-4621-85A7-4881E8C80F4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33602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8DB2B-E758-481E-9808-38314A3C766A}" type="datetimeFigureOut">
              <a:rPr lang="es-MX" smtClean="0"/>
              <a:t>05/09/2025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EEDA5-DC6C-4621-85A7-4881E8C80F47}" type="slidenum">
              <a:rPr lang="es-MX" smtClean="0"/>
              <a:t>‹Nº›</a:t>
            </a:fld>
            <a:endParaRPr lang="es-MX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0189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A258DB2B-E758-481E-9808-38314A3C766A}" type="datetimeFigureOut">
              <a:rPr lang="es-MX" smtClean="0"/>
              <a:t>05/09/2025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EEDA5-DC6C-4621-85A7-4881E8C80F47}" type="slidenum">
              <a:rPr lang="es-MX" smtClean="0"/>
              <a:t>‹Nº›</a:t>
            </a:fld>
            <a:endParaRPr lang="es-MX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2887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58DB2B-E758-481E-9808-38314A3C766A}" type="datetimeFigureOut">
              <a:rPr lang="es-MX" smtClean="0"/>
              <a:t>05/09/2025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2F9EEDA5-DC6C-4621-85A7-4881E8C80F47}" type="slidenum">
              <a:rPr lang="es-MX" smtClean="0"/>
              <a:t>‹Nº›</a:t>
            </a:fld>
            <a:endParaRPr lang="es-MX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3428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2387600"/>
          </a:xfrm>
        </p:spPr>
        <p:txBody>
          <a:bodyPr>
            <a:normAutofit/>
          </a:bodyPr>
          <a:lstStyle/>
          <a:p>
            <a:r>
              <a:rPr lang="es-MX" sz="11500" dirty="0" smtClean="0">
                <a:latin typeface="Algerian" panose="04020705040A02060702" pitchFamily="82" charset="0"/>
              </a:rPr>
              <a:t>IFAT</a:t>
            </a:r>
            <a:r>
              <a:rPr lang="es-MX" sz="11500" dirty="0" smtClean="0"/>
              <a:t> </a:t>
            </a:r>
            <a:endParaRPr lang="es-MX" sz="115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59527" y="4300682"/>
            <a:ext cx="9144000" cy="1655762"/>
          </a:xfrm>
        </p:spPr>
        <p:txBody>
          <a:bodyPr/>
          <a:lstStyle/>
          <a:p>
            <a:r>
              <a:rPr lang="es-MX" dirty="0" smtClean="0"/>
              <a:t>(instituto para el fomento de las artesanías de Tabasco)</a:t>
            </a:r>
            <a:endParaRPr lang="es-MX" dirty="0"/>
          </a:p>
        </p:txBody>
      </p:sp>
      <p:sp>
        <p:nvSpPr>
          <p:cNvPr id="4" name="AutoShape 2" descr="IFAT | Portal Tabasco"/>
          <p:cNvSpPr>
            <a:spLocks noChangeAspect="1" noChangeArrowheads="1"/>
          </p:cNvSpPr>
          <p:nvPr/>
        </p:nvSpPr>
        <p:spPr bwMode="auto">
          <a:xfrm>
            <a:off x="391102" y="-304801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030" name="Picture 6" descr="IFAT | Portal Tabasc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0630" y="1811798"/>
            <a:ext cx="4049486" cy="1660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6095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Línea del tiempo </a:t>
            </a:r>
            <a:endParaRPr lang="es-MX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3351" y="1719716"/>
            <a:ext cx="11763747" cy="4269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264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5922" y="238462"/>
            <a:ext cx="9603275" cy="1049235"/>
          </a:xfrm>
        </p:spPr>
        <p:txBody>
          <a:bodyPr>
            <a:normAutofit/>
          </a:bodyPr>
          <a:lstStyle/>
          <a:p>
            <a:r>
              <a:rPr lang="es-MX" sz="2800" dirty="0" smtClean="0">
                <a:latin typeface="Algerian" panose="04020705040A02060702" pitchFamily="82" charset="0"/>
              </a:rPr>
              <a:t>Mapa conceptual del presupuesto del IFAT </a:t>
            </a:r>
            <a:endParaRPr lang="es-MX" sz="2800" dirty="0">
              <a:latin typeface="Algerian" panose="04020705040A02060702" pitchFamily="82" charset="0"/>
            </a:endParaRPr>
          </a:p>
        </p:txBody>
      </p:sp>
      <p:pic>
        <p:nvPicPr>
          <p:cNvPr id="8" name="Marcador de contenido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96835" y="1055468"/>
            <a:ext cx="10871049" cy="5082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355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Leyes y reglamentos del IFAT 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78971" y="2015732"/>
            <a:ext cx="10575883" cy="3450613"/>
          </a:xfrm>
        </p:spPr>
        <p:txBody>
          <a:bodyPr>
            <a:normAutofit/>
          </a:bodyPr>
          <a:lstStyle/>
          <a:p>
            <a:r>
              <a:rPr lang="es-MX" dirty="0" smtClean="0"/>
              <a:t>Leyes:</a:t>
            </a:r>
          </a:p>
          <a:p>
            <a:pPr marL="0" indent="0">
              <a:buNone/>
            </a:pPr>
            <a:r>
              <a:rPr lang="es-MX" dirty="0" smtClean="0"/>
              <a:t>La </a:t>
            </a:r>
            <a:r>
              <a:rPr lang="es-MX" dirty="0"/>
              <a:t>LXIV Legislatura del Congreso de Tabasco aprobó por unanimidad esta nueva ley el 11 de octubre de 2023, integrándola también a la Ley de Hacienda estatal </a:t>
            </a:r>
            <a:endParaRPr lang="es-MX" dirty="0" smtClean="0"/>
          </a:p>
          <a:p>
            <a:pPr marL="0" indent="0">
              <a:buNone/>
            </a:pPr>
            <a:r>
              <a:rPr lang="es-MX" dirty="0" smtClean="0"/>
              <a:t>Propósitos </a:t>
            </a:r>
            <a:r>
              <a:rPr lang="es-MX" dirty="0"/>
              <a:t>clave</a:t>
            </a:r>
            <a:r>
              <a:rPr lang="es-MX" dirty="0" smtClean="0"/>
              <a:t>:</a:t>
            </a:r>
          </a:p>
          <a:p>
            <a:pPr marL="0" indent="0">
              <a:buNone/>
            </a:pPr>
            <a:r>
              <a:rPr lang="es-MX" dirty="0" smtClean="0"/>
              <a:t>Modernizar </a:t>
            </a:r>
            <a:r>
              <a:rPr lang="es-MX" dirty="0"/>
              <a:t>y reestructurar las actividades artesanales para mejorar su rentabilidad, gestión y </a:t>
            </a:r>
            <a:r>
              <a:rPr lang="es-MX" dirty="0" smtClean="0"/>
              <a:t>competitividad. Conservar </a:t>
            </a:r>
            <a:r>
              <a:rPr lang="es-MX" dirty="0"/>
              <a:t>el patrimonio cultural presente en las </a:t>
            </a:r>
            <a:r>
              <a:rPr lang="es-MX" dirty="0" smtClean="0"/>
              <a:t>artesanías. </a:t>
            </a:r>
          </a:p>
          <a:p>
            <a:pPr marL="0" indent="0">
              <a:buNone/>
            </a:pPr>
            <a:r>
              <a:rPr lang="es-MX" dirty="0" smtClean="0"/>
              <a:t>Eliminar </a:t>
            </a:r>
            <a:r>
              <a:rPr lang="es-MX" dirty="0"/>
              <a:t>obstáculos al desarrollo del sector artesanal .</a:t>
            </a:r>
          </a:p>
        </p:txBody>
      </p:sp>
    </p:spTree>
    <p:extLst>
      <p:ext uri="{BB962C8B-B14F-4D97-AF65-F5344CB8AC3E}">
        <p14:creationId xmlns:p14="http://schemas.microsoft.com/office/powerpoint/2010/main" val="2548688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Reglamento interno 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84909" y="2015732"/>
            <a:ext cx="11374582" cy="3789323"/>
          </a:xfrm>
        </p:spPr>
        <p:txBody>
          <a:bodyPr>
            <a:normAutofit/>
          </a:bodyPr>
          <a:lstStyle/>
          <a:p>
            <a:r>
              <a:rPr lang="es-MX" dirty="0"/>
              <a:t>Reglamento Interior del </a:t>
            </a:r>
            <a:r>
              <a:rPr lang="es-MX" dirty="0" smtClean="0"/>
              <a:t>IFAT</a:t>
            </a:r>
          </a:p>
          <a:p>
            <a:pPr marL="0" indent="0">
              <a:buNone/>
            </a:pPr>
            <a:r>
              <a:rPr lang="es-MX" dirty="0" smtClean="0"/>
              <a:t>Existe </a:t>
            </a:r>
            <a:r>
              <a:rPr lang="es-MX" dirty="0"/>
              <a:t>un Reglamento Interior del Instituto para el Fomento de las Artesanías de Tabasco, el cual establece la estructura orgánica, competencias, funciones y la operación interna del organismo </a:t>
            </a:r>
            <a:r>
              <a:rPr lang="es-MX" dirty="0" smtClean="0"/>
              <a:t>.</a:t>
            </a:r>
          </a:p>
          <a:p>
            <a:pPr marL="0" indent="0">
              <a:buNone/>
            </a:pPr>
            <a:r>
              <a:rPr lang="es-MX" dirty="0" smtClean="0"/>
              <a:t>Aunque </a:t>
            </a:r>
            <a:r>
              <a:rPr lang="es-MX" dirty="0"/>
              <a:t>no se tuvo acceso completo al texto, este reglamento probablemente define aspectos como</a:t>
            </a:r>
            <a:r>
              <a:rPr lang="es-MX" dirty="0" smtClean="0"/>
              <a:t>:</a:t>
            </a:r>
          </a:p>
          <a:p>
            <a:pPr marL="0" indent="0">
              <a:buNone/>
            </a:pPr>
            <a:r>
              <a:rPr lang="es-MX" dirty="0" smtClean="0"/>
              <a:t>Organización </a:t>
            </a:r>
            <a:r>
              <a:rPr lang="es-MX" dirty="0"/>
              <a:t>administrativa </a:t>
            </a:r>
            <a:r>
              <a:rPr lang="es-MX" dirty="0" smtClean="0"/>
              <a:t>dirección</a:t>
            </a:r>
            <a:r>
              <a:rPr lang="es-MX" dirty="0"/>
              <a:t>, áreas técnicas, unidades </a:t>
            </a:r>
            <a:r>
              <a:rPr lang="es-MX" dirty="0" smtClean="0"/>
              <a:t>operativas. Procesos </a:t>
            </a:r>
            <a:r>
              <a:rPr lang="es-MX" dirty="0"/>
              <a:t>internos para toma de decisiones, contratación, operación de tiendas, programas y reportes.</a:t>
            </a:r>
          </a:p>
        </p:txBody>
      </p:sp>
    </p:spTree>
    <p:extLst>
      <p:ext uri="{BB962C8B-B14F-4D97-AF65-F5344CB8AC3E}">
        <p14:creationId xmlns:p14="http://schemas.microsoft.com/office/powerpoint/2010/main" val="1214429581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9355CE779B7A742BD60E72FDEA7D5A7" ma:contentTypeVersion="4" ma:contentTypeDescription="Create a new document." ma:contentTypeScope="" ma:versionID="be59fc5af45fe3fa0ca7d1d49b4e98dd">
  <xsd:schema xmlns:xsd="http://www.w3.org/2001/XMLSchema" xmlns:xs="http://www.w3.org/2001/XMLSchema" xmlns:p="http://schemas.microsoft.com/office/2006/metadata/properties" xmlns:ns2="e7b437ff-62dd-4d50-9206-cd805fa01087" targetNamespace="http://schemas.microsoft.com/office/2006/metadata/properties" ma:root="true" ma:fieldsID="04ba1d4d7326ca3d257e035a18125c25" ns2:_="">
    <xsd:import namespace="e7b437ff-62dd-4d50-9206-cd805fa01087"/>
    <xsd:element name="properties">
      <xsd:complexType>
        <xsd:sequence>
          <xsd:element name="documentManagement">
            <xsd:complexType>
              <xsd:all>
                <xsd:element ref="ns2:ReferenceId" minOccurs="0"/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b437ff-62dd-4d50-9206-cd805fa01087" elementFormDefault="qualified">
    <xsd:import namespace="http://schemas.microsoft.com/office/2006/documentManagement/types"/>
    <xsd:import namespace="http://schemas.microsoft.com/office/infopath/2007/PartnerControls"/>
    <xsd:element name="ReferenceId" ma:index="8" nillable="true" ma:displayName="ReferenceId" ma:indexed="true" ma:internalName="ReferenceId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ferenceId xmlns="e7b437ff-62dd-4d50-9206-cd805fa01087" xsi:nil="true"/>
  </documentManagement>
</p:properties>
</file>

<file path=customXml/itemProps1.xml><?xml version="1.0" encoding="utf-8"?>
<ds:datastoreItem xmlns:ds="http://schemas.openxmlformats.org/officeDocument/2006/customXml" ds:itemID="{0B4C6228-CC5C-4317-8312-52F3A23FD81D}"/>
</file>

<file path=customXml/itemProps2.xml><?xml version="1.0" encoding="utf-8"?>
<ds:datastoreItem xmlns:ds="http://schemas.openxmlformats.org/officeDocument/2006/customXml" ds:itemID="{B5B53F39-72A9-45CC-B047-283658AE123D}"/>
</file>

<file path=customXml/itemProps3.xml><?xml version="1.0" encoding="utf-8"?>
<ds:datastoreItem xmlns:ds="http://schemas.openxmlformats.org/officeDocument/2006/customXml" ds:itemID="{06714788-C698-44F5-83E1-CFF997F427E7}"/>
</file>

<file path=docProps/app.xml><?xml version="1.0" encoding="utf-8"?>
<Properties xmlns="http://schemas.openxmlformats.org/officeDocument/2006/extended-properties" xmlns:vt="http://schemas.openxmlformats.org/officeDocument/2006/docPropsVTypes">
  <Template>Galería</Template>
  <TotalTime>53</TotalTime>
  <Words>172</Words>
  <Application>Microsoft Office PowerPoint</Application>
  <PresentationFormat>Panorámica</PresentationFormat>
  <Paragraphs>15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Algerian</vt:lpstr>
      <vt:lpstr>Arial</vt:lpstr>
      <vt:lpstr>Gill Sans MT</vt:lpstr>
      <vt:lpstr>Gallery</vt:lpstr>
      <vt:lpstr>IFAT </vt:lpstr>
      <vt:lpstr>Línea del tiempo </vt:lpstr>
      <vt:lpstr>Mapa conceptual del presupuesto del IFAT </vt:lpstr>
      <vt:lpstr>Leyes y reglamentos del IFAT </vt:lpstr>
      <vt:lpstr>Reglamento interno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IFAT</dc:title>
  <dc:creator>Wilbert Morales Martínez</dc:creator>
  <cp:lastModifiedBy>Wilbert Morales Martínez</cp:lastModifiedBy>
  <cp:revision>4</cp:revision>
  <dcterms:created xsi:type="dcterms:W3CDTF">2025-09-06T02:25:55Z</dcterms:created>
  <dcterms:modified xsi:type="dcterms:W3CDTF">2025-09-06T03:19:48Z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0x01010039355CE779B7A742BD60E72FDEA7D5A7</vt:lpwstr>
  </property>
</Properties>
</file>